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ndrei.catanoi\Documents\AC%20consulting\PAS\Second%20contract\Grafic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ndrei.catanoi\Documents\AC%20consulting\PAS\Second%20contract\Grafic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o-RO" sz="1000" dirty="0" smtClean="0"/>
              <a:t>Venit bugetar din </a:t>
            </a:r>
            <a:r>
              <a:rPr lang="ro-RO" sz="1000" dirty="0" err="1" smtClean="0"/>
              <a:t>acciz</a:t>
            </a:r>
            <a:r>
              <a:rPr lang="en-US" sz="1000" dirty="0" smtClean="0"/>
              <a:t>e</a:t>
            </a:r>
            <a:r>
              <a:rPr lang="ro-RO" sz="1000" dirty="0" smtClean="0"/>
              <a:t>, </a:t>
            </a:r>
            <a:r>
              <a:rPr lang="ro-RO" sz="1000" dirty="0"/>
              <a:t>mil. mdl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3333333333333333E-2"/>
          <c:y val="0.13004629629629633"/>
          <c:w val="0.93888888888888888"/>
          <c:h val="0.76255431612715063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Sheet1!$F$30</c:f>
              <c:strCache>
                <c:ptCount val="1"/>
                <c:pt idx="0">
                  <c:v>Acciz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2"/>
                </a:solidFill>
                <a:prstDash val="sysDash"/>
              </a:ln>
              <a:effectLst/>
            </c:spPr>
            <c:trendlineType val="exp"/>
            <c:dispRSqr val="0"/>
            <c:dispEq val="0"/>
          </c:trendline>
          <c:cat>
            <c:numRef>
              <c:f>Sheet1!$G$28:$O$28</c:f>
              <c:numCache>
                <c:formatCode>General</c:formatCode>
                <c:ptCount val="9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</c:numCache>
            </c:numRef>
          </c:cat>
          <c:val>
            <c:numRef>
              <c:f>Sheet1!$G$30:$O$30</c:f>
              <c:numCache>
                <c:formatCode>0</c:formatCode>
                <c:ptCount val="9"/>
                <c:pt idx="0">
                  <c:v>2103.4987484616749</c:v>
                </c:pt>
                <c:pt idx="1">
                  <c:v>2475.3372162422179</c:v>
                </c:pt>
                <c:pt idx="2">
                  <c:v>2930.5051663395188</c:v>
                </c:pt>
                <c:pt idx="3">
                  <c:v>3427.1107473705852</c:v>
                </c:pt>
                <c:pt idx="4">
                  <c:v>3888.1530045671898</c:v>
                </c:pt>
                <c:pt idx="5">
                  <c:v>4298.2233681117341</c:v>
                </c:pt>
                <c:pt idx="6">
                  <c:v>4632.3831207676521</c:v>
                </c:pt>
                <c:pt idx="7">
                  <c:v>4949.844635871651</c:v>
                </c:pt>
                <c:pt idx="8">
                  <c:v>5480.0783669416569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AD-44EF-968E-C28B0F8D40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544773688"/>
        <c:axId val="544777216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Sheet1!$F$29</c15:sqref>
                        </c15:formulaRef>
                      </c:ext>
                    </c:extLst>
                    <c:strCache>
                      <c:ptCount val="1"/>
                      <c:pt idx="0">
                        <c:v>Venit bugetar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1">
                          <a:satMod val="103000"/>
                          <a:lumMod val="102000"/>
                          <a:tint val="94000"/>
                        </a:schemeClr>
                      </a:gs>
                      <a:gs pos="50000">
                        <a:schemeClr val="accent1"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1">
                          <a:lumMod val="99000"/>
                          <a:satMod val="120000"/>
                          <a:shade val="78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tx2">
                                <a:lumMod val="35000"/>
                                <a:lumOff val="65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Sheet1!$G$28:$O$28</c15:sqref>
                        </c15:formulaRef>
                      </c:ext>
                    </c:extLst>
                    <c:numCache>
                      <c:formatCode>General</c:formatCode>
                      <c:ptCount val="9"/>
                      <c:pt idx="0">
                        <c:v>2017</c:v>
                      </c:pt>
                      <c:pt idx="1">
                        <c:v>2018</c:v>
                      </c:pt>
                      <c:pt idx="2">
                        <c:v>2019</c:v>
                      </c:pt>
                      <c:pt idx="3">
                        <c:v>2020</c:v>
                      </c:pt>
                      <c:pt idx="4">
                        <c:v>2021</c:v>
                      </c:pt>
                      <c:pt idx="5">
                        <c:v>2022</c:v>
                      </c:pt>
                      <c:pt idx="6">
                        <c:v>2023</c:v>
                      </c:pt>
                      <c:pt idx="7">
                        <c:v>2024</c:v>
                      </c:pt>
                      <c:pt idx="8">
                        <c:v>2025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Sheet1!$G$29:$O$29</c15:sqref>
                        </c15:formulaRef>
                      </c:ext>
                    </c:extLst>
                    <c:numCache>
                      <c:formatCode>0</c:formatCode>
                      <c:ptCount val="9"/>
                      <c:pt idx="0">
                        <c:v>2826.5404073265618</c:v>
                      </c:pt>
                      <c:pt idx="1">
                        <c:v>3275.2493295089525</c:v>
                      </c:pt>
                      <c:pt idx="2">
                        <c:v>3823.0728595970031</c:v>
                      </c:pt>
                      <c:pt idx="3">
                        <c:v>4423.0938610159801</c:v>
                      </c:pt>
                      <c:pt idx="4">
                        <c:v>4973.5553800260359</c:v>
                      </c:pt>
                      <c:pt idx="5">
                        <c:v>5471.9684391747232</c:v>
                      </c:pt>
                      <c:pt idx="6">
                        <c:v>5880.0266474986465</c:v>
                      </c:pt>
                      <c:pt idx="7">
                        <c:v>6268.0290362727874</c:v>
                      </c:pt>
                      <c:pt idx="8">
                        <c:v>6900.5614260118409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40AD-44EF-968E-C28B0F8D4005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Sheet1!$F$31</c15:sqref>
                        </c15:formulaRef>
                      </c:ext>
                    </c:extLst>
                    <c:strCache>
                      <c:ptCount val="1"/>
                      <c:pt idx="0">
                        <c:v>TVA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3">
                          <a:satMod val="103000"/>
                          <a:lumMod val="102000"/>
                          <a:tint val="94000"/>
                        </a:schemeClr>
                      </a:gs>
                      <a:gs pos="50000">
                        <a:schemeClr val="accent3"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3">
                          <a:lumMod val="99000"/>
                          <a:satMod val="120000"/>
                          <a:shade val="78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tx2">
                                <a:lumMod val="35000"/>
                                <a:lumOff val="65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Sheet1!$G$28:$O$28</c15:sqref>
                        </c15:formulaRef>
                      </c:ext>
                    </c:extLst>
                    <c:numCache>
                      <c:formatCode>General</c:formatCode>
                      <c:ptCount val="9"/>
                      <c:pt idx="0">
                        <c:v>2017</c:v>
                      </c:pt>
                      <c:pt idx="1">
                        <c:v>2018</c:v>
                      </c:pt>
                      <c:pt idx="2">
                        <c:v>2019</c:v>
                      </c:pt>
                      <c:pt idx="3">
                        <c:v>2020</c:v>
                      </c:pt>
                      <c:pt idx="4">
                        <c:v>2021</c:v>
                      </c:pt>
                      <c:pt idx="5">
                        <c:v>2022</c:v>
                      </c:pt>
                      <c:pt idx="6">
                        <c:v>2023</c:v>
                      </c:pt>
                      <c:pt idx="7">
                        <c:v>2024</c:v>
                      </c:pt>
                      <c:pt idx="8">
                        <c:v>2025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Sheet1!$G$31:$O$31</c15:sqref>
                        </c15:formulaRef>
                      </c:ext>
                    </c:extLst>
                    <c:numCache>
                      <c:formatCode>0</c:formatCode>
                      <c:ptCount val="9"/>
                      <c:pt idx="0">
                        <c:v>723.04165886488704</c:v>
                      </c:pt>
                      <c:pt idx="1">
                        <c:v>799.91211326673476</c:v>
                      </c:pt>
                      <c:pt idx="2">
                        <c:v>892.56769325748405</c:v>
                      </c:pt>
                      <c:pt idx="3">
                        <c:v>995.98311364539506</c:v>
                      </c:pt>
                      <c:pt idx="4">
                        <c:v>1085.4023754588463</c:v>
                      </c:pt>
                      <c:pt idx="5">
                        <c:v>1173.7450710629896</c:v>
                      </c:pt>
                      <c:pt idx="6">
                        <c:v>1247.6435267309946</c:v>
                      </c:pt>
                      <c:pt idx="7">
                        <c:v>1318.1844004011364</c:v>
                      </c:pt>
                      <c:pt idx="8">
                        <c:v>1420.483059070184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40AD-44EF-968E-C28B0F8D4005}"/>
                  </c:ext>
                </c:extLst>
              </c15:ser>
            </c15:filteredBarSeries>
          </c:ext>
        </c:extLst>
      </c:barChart>
      <c:catAx>
        <c:axId val="544773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4777216"/>
        <c:crosses val="autoZero"/>
        <c:auto val="1"/>
        <c:lblAlgn val="ctr"/>
        <c:lblOffset val="100"/>
        <c:noMultiLvlLbl val="0"/>
      </c:catAx>
      <c:valAx>
        <c:axId val="5447772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crossAx val="544773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o-RO" sz="1000"/>
              <a:t>Consumul țigarete, mil. bucăți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1269828107569034E-2"/>
          <c:y val="0.48764951895189179"/>
          <c:w val="0.84554336781796013"/>
          <c:h val="0.19605775621371421"/>
        </c:manualLayout>
      </c:layout>
      <c:barChart>
        <c:barDir val="col"/>
        <c:grouping val="clustered"/>
        <c:varyColors val="0"/>
        <c:ser>
          <c:idx val="1"/>
          <c:order val="1"/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rgbClr val="FF0000"/>
                </a:solidFill>
                <a:prstDash val="sysDash"/>
              </a:ln>
              <a:effectLst/>
            </c:spPr>
            <c:trendlineType val="movingAvg"/>
            <c:period val="2"/>
            <c:dispRSqr val="0"/>
            <c:dispEq val="0"/>
          </c:trendline>
          <c:cat>
            <c:strRef>
              <c:f>Sheet1!$D$6:$M$6</c:f>
              <c:strCache>
                <c:ptCount val="9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</c:strCache>
              <c:extLst/>
            </c:strRef>
          </c:cat>
          <c:val>
            <c:numRef>
              <c:f>Sheet1!$D$7:$M$7</c:f>
              <c:numCache>
                <c:formatCode>0</c:formatCode>
                <c:ptCount val="9"/>
                <c:pt idx="0">
                  <c:v>4435.2825849796827</c:v>
                </c:pt>
                <c:pt idx="1">
                  <c:v>4259.5438251076157</c:v>
                </c:pt>
                <c:pt idx="2">
                  <c:v>4063.0854057138545</c:v>
                </c:pt>
                <c:pt idx="3">
                  <c:v>3861.07714887152</c:v>
                </c:pt>
                <c:pt idx="4">
                  <c:v>3420.7422248245375</c:v>
                </c:pt>
                <c:pt idx="5">
                  <c:v>3160.4583589056897</c:v>
                </c:pt>
                <c:pt idx="6">
                  <c:v>3027.7013861226478</c:v>
                </c:pt>
                <c:pt idx="7">
                  <c:v>2911.673315218618</c:v>
                </c:pt>
                <c:pt idx="8">
                  <c:v>2740.039183470828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1A81-4DCD-97B0-9321E62B32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547583024"/>
        <c:axId val="54758184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gradFill rotWithShape="1">
                    <a:gsLst>
                      <a:gs pos="0">
                        <a:schemeClr val="accent1">
                          <a:satMod val="103000"/>
                          <a:lumMod val="102000"/>
                          <a:tint val="94000"/>
                        </a:schemeClr>
                      </a:gs>
                      <a:gs pos="50000">
                        <a:schemeClr val="accent1"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1">
                          <a:lumMod val="99000"/>
                          <a:satMod val="120000"/>
                          <a:shade val="78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Sheet1!$D$6:$M$6</c15:sqref>
                        </c15:formulaRef>
                      </c:ext>
                    </c:extLst>
                    <c:strCache>
                      <c:ptCount val="9"/>
                      <c:pt idx="0">
                        <c:v>2017</c:v>
                      </c:pt>
                      <c:pt idx="1">
                        <c:v>2018</c:v>
                      </c:pt>
                      <c:pt idx="2">
                        <c:v>2019</c:v>
                      </c:pt>
                      <c:pt idx="3">
                        <c:v>2020</c:v>
                      </c:pt>
                      <c:pt idx="4">
                        <c:v>2021</c:v>
                      </c:pt>
                      <c:pt idx="5">
                        <c:v>2022</c:v>
                      </c:pt>
                      <c:pt idx="6">
                        <c:v>2023</c:v>
                      </c:pt>
                      <c:pt idx="7">
                        <c:v>2024</c:v>
                      </c:pt>
                      <c:pt idx="8">
                        <c:v>2025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Sheet1!$D$6:$M$6</c15:sqref>
                        </c15:formulaRef>
                      </c:ext>
                    </c:extLst>
                    <c:numCache>
                      <c:formatCode>@</c:formatCode>
                      <c:ptCount val="9"/>
                      <c:pt idx="0">
                        <c:v>2017</c:v>
                      </c:pt>
                      <c:pt idx="1">
                        <c:v>2018</c:v>
                      </c:pt>
                      <c:pt idx="2">
                        <c:v>2019</c:v>
                      </c:pt>
                      <c:pt idx="3">
                        <c:v>2020</c:v>
                      </c:pt>
                      <c:pt idx="4">
                        <c:v>2021</c:v>
                      </c:pt>
                      <c:pt idx="5">
                        <c:v>2022</c:v>
                      </c:pt>
                      <c:pt idx="6">
                        <c:v>2023</c:v>
                      </c:pt>
                      <c:pt idx="7">
                        <c:v>2024</c:v>
                      </c:pt>
                      <c:pt idx="8">
                        <c:v>2025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1A81-4DCD-97B0-9321E62B329D}"/>
                  </c:ext>
                </c:extLst>
              </c15:ser>
            </c15:filteredBarSeries>
          </c:ext>
        </c:extLst>
      </c:barChart>
      <c:catAx>
        <c:axId val="54758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7581848"/>
        <c:crosses val="autoZero"/>
        <c:auto val="0"/>
        <c:lblAlgn val="ctr"/>
        <c:lblOffset val="100"/>
        <c:noMultiLvlLbl val="0"/>
      </c:catAx>
      <c:valAx>
        <c:axId val="5475818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crossAx val="54758302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589B-36E0-4305-A51D-DF71A65A2A59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6C57-3F52-4814-94B3-934DA76C5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725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589B-36E0-4305-A51D-DF71A65A2A59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6C57-3F52-4814-94B3-934DA76C5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244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589B-36E0-4305-A51D-DF71A65A2A59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6C57-3F52-4814-94B3-934DA76C5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9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589B-36E0-4305-A51D-DF71A65A2A59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6C57-3F52-4814-94B3-934DA76C5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8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589B-36E0-4305-A51D-DF71A65A2A59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6C57-3F52-4814-94B3-934DA76C5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5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589B-36E0-4305-A51D-DF71A65A2A59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6C57-3F52-4814-94B3-934DA76C5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735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589B-36E0-4305-A51D-DF71A65A2A59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6C57-3F52-4814-94B3-934DA76C5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253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589B-36E0-4305-A51D-DF71A65A2A59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6C57-3F52-4814-94B3-934DA76C5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46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589B-36E0-4305-A51D-DF71A65A2A59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6C57-3F52-4814-94B3-934DA76C5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599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589B-36E0-4305-A51D-DF71A65A2A59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6C57-3F52-4814-94B3-934DA76C5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620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589B-36E0-4305-A51D-DF71A65A2A59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6C57-3F52-4814-94B3-934DA76C5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061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D589B-36E0-4305-A51D-DF71A65A2A59}" type="datetimeFigureOut">
              <a:rPr lang="en-US" smtClean="0"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86C57-3F52-4814-94B3-934DA76C5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267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8213" y="246185"/>
            <a:ext cx="8770288" cy="33272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o-RO" sz="1100" b="1" dirty="0" smtClean="0"/>
              <a:t>Majorarea </a:t>
            </a:r>
            <a:r>
              <a:rPr lang="ro-RO" sz="1100" b="1" dirty="0"/>
              <a:t>veniturilor bugetare și reducerea nivelului de </a:t>
            </a:r>
            <a:r>
              <a:rPr lang="ro-RO" sz="1100" b="1" dirty="0" smtClean="0"/>
              <a:t>fumat ca urmare a majorării </a:t>
            </a:r>
            <a:r>
              <a:rPr lang="ro-RO" sz="1100" b="1" dirty="0"/>
              <a:t>accizelor la </a:t>
            </a:r>
            <a:r>
              <a:rPr lang="ro-RO" sz="1100" b="1" dirty="0" smtClean="0"/>
              <a:t>țigări</a:t>
            </a:r>
            <a:endParaRPr lang="ru-RU" sz="1100" dirty="0"/>
          </a:p>
        </p:txBody>
      </p:sp>
      <p:sp>
        <p:nvSpPr>
          <p:cNvPr id="8" name="Rectangle 7"/>
          <p:cNvSpPr/>
          <p:nvPr/>
        </p:nvSpPr>
        <p:spPr>
          <a:xfrm>
            <a:off x="1598213" y="1033542"/>
            <a:ext cx="8881606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o-MD" sz="1200" dirty="0"/>
              <a:t>Majorarea treptată a </a:t>
            </a:r>
            <a:r>
              <a:rPr lang="ro-MD" sz="1200" dirty="0" err="1"/>
              <a:t>acizului</a:t>
            </a:r>
            <a:r>
              <a:rPr lang="ro-MD" sz="1200" dirty="0"/>
              <a:t> la țigarete </a:t>
            </a:r>
            <a:r>
              <a:rPr lang="ro-RO" sz="1200" dirty="0"/>
              <a:t>la 90 Euro/1000 țigarete până în anul 2025 va duce la venituri bugetare adiționale de  cca. 18.4 miliarde lei în 9 ani (2017-2025), sau în mediu cca. 2.3 miliarde lei anual, ceea ce poate contribui la:</a:t>
            </a:r>
            <a:endParaRPr lang="ru-RU" sz="1200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598212" y="962108"/>
            <a:ext cx="8881607" cy="20363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832524"/>
              </p:ext>
            </p:extLst>
          </p:nvPr>
        </p:nvGraphicFramePr>
        <p:xfrm>
          <a:off x="1598212" y="1541345"/>
          <a:ext cx="8881607" cy="2726666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57613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3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29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254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200" b="1" u="none" strike="noStrike" dirty="0" smtClean="0">
                          <a:effectLst/>
                        </a:rPr>
                        <a:t>Majorare </a:t>
                      </a:r>
                      <a:r>
                        <a:rPr lang="ro-RO" sz="1200" b="1" u="none" strike="noStrike" dirty="0">
                          <a:effectLst/>
                        </a:rPr>
                        <a:t>anuala</a:t>
                      </a:r>
                      <a:endParaRPr lang="ro-R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200" b="1" u="none" strike="noStrike" dirty="0" smtClean="0">
                          <a:effectLst/>
                        </a:rPr>
                        <a:t>Majorarea </a:t>
                      </a:r>
                      <a:r>
                        <a:rPr lang="ro-RO" sz="1200" b="1" u="none" strike="noStrike" dirty="0">
                          <a:effectLst/>
                        </a:rPr>
                        <a:t>pana in 2015</a:t>
                      </a:r>
                      <a:endParaRPr lang="ro-R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ctr" anchorCtr="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922">
                <a:tc>
                  <a:txBody>
                    <a:bodyPr/>
                    <a:lstStyle/>
                    <a:p>
                      <a:pPr algn="l" fontAlgn="b"/>
                      <a:r>
                        <a:rPr lang="ro-RO" sz="1100" b="1" u="none" strike="noStrike" dirty="0" smtClean="0">
                          <a:effectLst/>
                        </a:rPr>
                        <a:t>Majorarea Bugetului </a:t>
                      </a:r>
                      <a:r>
                        <a:rPr lang="ro-RO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total</a:t>
                      </a:r>
                      <a:r>
                        <a:rPr lang="ro-RO" sz="1100" b="1" u="none" strike="noStrike" dirty="0">
                          <a:effectLst/>
                        </a:rPr>
                        <a:t> anual </a:t>
                      </a:r>
                      <a:r>
                        <a:rPr lang="ro-RO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CNAS</a:t>
                      </a:r>
                    </a:p>
                    <a:p>
                      <a:pPr algn="r" fontAlgn="b"/>
                      <a:r>
                        <a:rPr lang="ro-RO" sz="1100" u="none" strike="noStrike" dirty="0" smtClean="0">
                          <a:effectLst/>
                        </a:rPr>
                        <a:t>Pensii de asigurări sociale</a:t>
                      </a:r>
                    </a:p>
                    <a:p>
                      <a:pPr algn="r" fontAlgn="b"/>
                      <a:r>
                        <a:rPr lang="ro-RO" sz="1100" u="none" strike="noStrike" dirty="0" err="1" smtClean="0">
                          <a:effectLst/>
                        </a:rPr>
                        <a:t>Indemnizaţii</a:t>
                      </a:r>
                      <a:r>
                        <a:rPr lang="ro-RO" sz="1100" u="none" strike="noStrike" dirty="0" smtClean="0">
                          <a:effectLst/>
                        </a:rPr>
                        <a:t> de asigurări sociale</a:t>
                      </a:r>
                      <a:endParaRPr lang="ro-R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17%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</a:rPr>
                        <a:t>136%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180">
                <a:tc>
                  <a:txBody>
                    <a:bodyPr/>
                    <a:lstStyle/>
                    <a:p>
                      <a:pPr algn="l" fontAlgn="b"/>
                      <a:r>
                        <a:rPr lang="ro-RO" sz="1100" b="1" u="none" strike="noStrike" dirty="0" smtClean="0">
                          <a:effectLst/>
                        </a:rPr>
                        <a:t>Majorarea Bugetului </a:t>
                      </a:r>
                      <a:r>
                        <a:rPr lang="ro-RO" sz="1100" b="1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</a:t>
                      </a:r>
                      <a:r>
                        <a:rPr lang="ro-RO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nsiilor</a:t>
                      </a:r>
                      <a:endParaRPr lang="ro-RO" sz="1100" b="1" u="none" strike="noStrike" dirty="0" smtClean="0">
                        <a:effectLst/>
                      </a:endParaRPr>
                    </a:p>
                  </a:txBody>
                  <a:tcPr marL="2411" marR="2411" marT="24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26%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205%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5033">
                <a:tc>
                  <a:txBody>
                    <a:bodyPr/>
                    <a:lstStyle/>
                    <a:p>
                      <a:r>
                        <a:rPr lang="ro-RO" sz="1100" b="1" u="none" strike="noStrike" kern="1200" dirty="0" smtClean="0">
                          <a:effectLst/>
                        </a:rPr>
                        <a:t>Majorarea Fondului asigurării obligatorii de </a:t>
                      </a:r>
                      <a:r>
                        <a:rPr lang="ro-RO" sz="1100" b="1" u="none" strike="noStrike" kern="1200" dirty="0" smtClean="0">
                          <a:solidFill>
                            <a:srgbClr val="FF0000"/>
                          </a:solidFill>
                          <a:effectLst/>
                        </a:rPr>
                        <a:t>asistență medicală</a:t>
                      </a:r>
                      <a:r>
                        <a:rPr lang="ro-RO" sz="1100" b="1" u="none" strike="noStrike" kern="1200" dirty="0" smtClean="0">
                          <a:effectLst/>
                        </a:rPr>
                        <a:t>:</a:t>
                      </a:r>
                    </a:p>
                    <a:p>
                      <a:pPr algn="r"/>
                      <a:r>
                        <a:rPr lang="ro-RO" sz="1100" kern="1200" dirty="0" smtClean="0">
                          <a:effectLst/>
                        </a:rPr>
                        <a:t>Asistența medicală primară</a:t>
                      </a:r>
                    </a:p>
                    <a:p>
                      <a:pPr algn="r"/>
                      <a:r>
                        <a:rPr lang="pt-BR" sz="1100" kern="1200" dirty="0" smtClean="0">
                          <a:effectLst/>
                        </a:rPr>
                        <a:t>Asistența medicală specializată de </a:t>
                      </a:r>
                      <a:r>
                        <a:rPr lang="pt-BR" sz="1100" kern="1200" dirty="0" err="1" smtClean="0">
                          <a:effectLst/>
                        </a:rPr>
                        <a:t>ambulator</a:t>
                      </a:r>
                      <a:endParaRPr lang="ro-MD" sz="1100" kern="1200" dirty="0" smtClean="0">
                        <a:effectLst/>
                      </a:endParaRPr>
                    </a:p>
                    <a:p>
                      <a:pPr algn="r"/>
                      <a:r>
                        <a:rPr lang="ro-RO" sz="1100" kern="1200" dirty="0" smtClean="0">
                          <a:effectLst/>
                        </a:rPr>
                        <a:t>Asistența medicală spitalicească</a:t>
                      </a:r>
                    </a:p>
                    <a:p>
                      <a:pPr algn="r"/>
                      <a:r>
                        <a:rPr lang="ro-RO" sz="1100" kern="1200" dirty="0" smtClean="0">
                          <a:effectLst/>
                        </a:rPr>
                        <a:t>Servicii medicale de înaltă performanță</a:t>
                      </a:r>
                    </a:p>
                    <a:p>
                      <a:pPr algn="r"/>
                      <a:r>
                        <a:rPr lang="ro-RO" sz="1100" u="none" strike="noStrike" kern="1200" dirty="0" smtClean="0">
                          <a:effectLst/>
                        </a:rPr>
                        <a:t>Programe Naționale</a:t>
                      </a:r>
                      <a:endParaRPr lang="ro-R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40%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318%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180">
                <a:tc>
                  <a:txBody>
                    <a:bodyPr/>
                    <a:lstStyle/>
                    <a:p>
                      <a:pPr algn="l" fontAlgn="b"/>
                      <a:r>
                        <a:rPr lang="ro-RO" sz="1100" b="1" u="none" strike="noStrike" dirty="0" smtClean="0">
                          <a:effectLst/>
                        </a:rPr>
                        <a:t>Construcția </a:t>
                      </a:r>
                      <a:r>
                        <a:rPr lang="ro-RO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drumurilor</a:t>
                      </a:r>
                      <a:endParaRPr lang="ro-RO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  </a:t>
                      </a:r>
                      <a:r>
                        <a:rPr lang="ru-RU" sz="1200" b="1" u="none" strike="noStrike" dirty="0" smtClean="0">
                          <a:effectLst/>
                        </a:rPr>
                        <a:t>104</a:t>
                      </a:r>
                      <a:r>
                        <a:rPr lang="ro-MD" sz="1200" b="1" u="none" strike="noStrike" dirty="0" smtClean="0">
                          <a:effectLst/>
                        </a:rPr>
                        <a:t> km anual</a:t>
                      </a:r>
                      <a:r>
                        <a:rPr lang="ru-RU" sz="1200" b="1" u="none" strike="noStrike" dirty="0" smtClean="0">
                          <a:effectLst/>
                        </a:rPr>
                        <a:t>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ctr" anchorCtr="1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1" u="none" strike="noStrike" dirty="0">
                          <a:effectLst/>
                        </a:rPr>
                        <a:t> </a:t>
                      </a:r>
                      <a:r>
                        <a:rPr lang="ru-RU" sz="1200" b="1" u="none" strike="noStrike" dirty="0" smtClean="0">
                          <a:effectLst/>
                        </a:rPr>
                        <a:t>828</a:t>
                      </a:r>
                      <a:r>
                        <a:rPr lang="ro-MD" sz="1200" b="1" u="none" strike="noStrike" dirty="0" smtClean="0">
                          <a:effectLst/>
                        </a:rPr>
                        <a:t> km</a:t>
                      </a:r>
                      <a:r>
                        <a:rPr lang="ru-RU" sz="1200" b="1" u="none" strike="noStrike" dirty="0" smtClean="0">
                          <a:effectLst/>
                        </a:rPr>
                        <a:t>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180">
                <a:tc>
                  <a:txBody>
                    <a:bodyPr/>
                    <a:lstStyle/>
                    <a:p>
                      <a:pPr algn="l" fontAlgn="b"/>
                      <a:r>
                        <a:rPr lang="ro-RO" sz="1100" b="1" u="none" strike="noStrike" dirty="0" smtClean="0">
                          <a:effectLst/>
                        </a:rPr>
                        <a:t>Majorarea subvențiilor în </a:t>
                      </a:r>
                      <a:r>
                        <a:rPr lang="ro-RO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agricultură</a:t>
                      </a:r>
                      <a:endParaRPr lang="ro-RO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MD" sz="1200" b="1" u="none" strike="noStrike" dirty="0" smtClean="0">
                          <a:effectLst/>
                        </a:rPr>
                        <a:t>256</a:t>
                      </a:r>
                      <a:r>
                        <a:rPr lang="ru-RU" sz="1200" b="1" u="none" strike="noStrike" dirty="0" smtClean="0">
                          <a:effectLst/>
                        </a:rPr>
                        <a:t>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MD" sz="1200" b="1" u="none" strike="noStrike" dirty="0" smtClean="0">
                          <a:effectLst/>
                        </a:rPr>
                        <a:t>2045</a:t>
                      </a:r>
                      <a:r>
                        <a:rPr lang="ru-RU" sz="1200" b="1" u="none" strike="noStrike" dirty="0" smtClean="0">
                          <a:effectLst/>
                        </a:rPr>
                        <a:t>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11" marR="2411" marT="2411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598212" y="659334"/>
            <a:ext cx="8881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1200" dirty="0"/>
              <a:t>Efectul implementării Directivei UE2011/64 și Acordului de Asociere, de majorare a </a:t>
            </a:r>
            <a:r>
              <a:rPr lang="ro-RO" sz="1200" dirty="0" err="1"/>
              <a:t>accizului</a:t>
            </a:r>
            <a:r>
              <a:rPr lang="ro-RO" sz="1200" dirty="0"/>
              <a:t> la 90 Euro/1000 țigarete până în anul 2025</a:t>
            </a:r>
            <a:endParaRPr lang="ru-RU" sz="1200" dirty="0"/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9117928"/>
              </p:ext>
            </p:extLst>
          </p:nvPr>
        </p:nvGraphicFramePr>
        <p:xfrm>
          <a:off x="6071028" y="4556097"/>
          <a:ext cx="4599622" cy="198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1330125"/>
              </p:ext>
            </p:extLst>
          </p:nvPr>
        </p:nvGraphicFramePr>
        <p:xfrm>
          <a:off x="1240403" y="4643562"/>
          <a:ext cx="4789874" cy="2214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Rectangle 13"/>
          <p:cNvSpPr/>
          <p:nvPr/>
        </p:nvSpPr>
        <p:spPr>
          <a:xfrm>
            <a:off x="1653871" y="4342512"/>
            <a:ext cx="8881607" cy="2616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o-MD" sz="1100" dirty="0"/>
              <a:t>Majorarea </a:t>
            </a:r>
            <a:r>
              <a:rPr lang="ro-MD" sz="1100" dirty="0" err="1"/>
              <a:t>accizului</a:t>
            </a:r>
            <a:r>
              <a:rPr lang="ro-MD" sz="1100" dirty="0"/>
              <a:t> </a:t>
            </a:r>
            <a:r>
              <a:rPr lang="ro-MD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va duce la scăderea consumului țigaretelor de la </a:t>
            </a:r>
            <a:r>
              <a:rPr lang="ro-MD" sz="1100" b="1" dirty="0">
                <a:latin typeface="Times New Roman" panose="02020603050405020304" pitchFamily="18" charset="0"/>
                <a:ea typeface="Calibri" panose="020F0502020204030204" pitchFamily="34" charset="0"/>
              </a:rPr>
              <a:t>4435 milioane </a:t>
            </a:r>
            <a:r>
              <a:rPr lang="ro-MD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bucăți în 2017 la </a:t>
            </a:r>
            <a:r>
              <a:rPr lang="ro-MD" sz="1100" b="1" dirty="0">
                <a:latin typeface="Times New Roman" panose="02020603050405020304" pitchFamily="18" charset="0"/>
                <a:ea typeface="Calibri" panose="020F0502020204030204" pitchFamily="34" charset="0"/>
              </a:rPr>
              <a:t>2740 milioane</a:t>
            </a:r>
            <a:r>
              <a:rPr lang="ro-MD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bucăți în 2025, sau cu 162%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911799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182</Words>
  <Application>Microsoft Office PowerPoint</Application>
  <PresentationFormat>Widescreen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Majorarea veniturilor bugetare și reducerea nivelului de fumat ca urmare a majorării accizelor la țigări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Majorarea accizelor la țigări, va duce la majorarea veniturilor bugetare și reducerea nivelului de fumat</dc:title>
  <dc:creator>Ghenadie Turcanu</dc:creator>
  <cp:lastModifiedBy>Ghenadie Turcanu</cp:lastModifiedBy>
  <cp:revision>3</cp:revision>
  <dcterms:created xsi:type="dcterms:W3CDTF">2017-03-15T13:17:42Z</dcterms:created>
  <dcterms:modified xsi:type="dcterms:W3CDTF">2017-06-07T10:59:58Z</dcterms:modified>
</cp:coreProperties>
</file>